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66" r:id="rId18"/>
    <p:sldId id="264" r:id="rId19"/>
    <p:sldId id="263" r:id="rId20"/>
    <p:sldId id="283" r:id="rId21"/>
    <p:sldId id="284" r:id="rId22"/>
    <p:sldId id="265" r:id="rId23"/>
    <p:sldId id="281" r:id="rId24"/>
    <p:sldId id="282" r:id="rId25"/>
    <p:sldId id="267" r:id="rId26"/>
    <p:sldId id="285" r:id="rId27"/>
    <p:sldId id="286" r:id="rId28"/>
    <p:sldId id="270"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2/10/2018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file:///C:\Users\Shreya\Documents\First_Project_Work_2018\baby_names\Rajeev_Simpsons_Characters_Analysis.pdf" TargetMode="External"/><Relationship Id="rId18" Type="http://schemas.openxmlformats.org/officeDocument/2006/relationships/image" Target="../media/image6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2.wmf"/><Relationship Id="rId17" Type="http://schemas.openxmlformats.org/officeDocument/2006/relationships/oleObject" Target="file:///C:\Users\Shreya\Documents\First_Project_Work_2018\baby_names\Rajeev_Trendy_Names.pdf" TargetMode="External"/><Relationship Id="rId2" Type="http://schemas.openxmlformats.org/officeDocument/2006/relationships/slideLayout" Target="../slideLayouts/slideLayout2.xml"/><Relationship Id="rId16" Type="http://schemas.openxmlformats.org/officeDocument/2006/relationships/image" Target="../media/image64.wmf"/><Relationship Id="rId1" Type="http://schemas.openxmlformats.org/officeDocument/2006/relationships/vmlDrawing" Target="../drawings/vmlDrawing1.vml"/><Relationship Id="rId6" Type="http://schemas.openxmlformats.org/officeDocument/2006/relationships/image" Target="../media/image59.wmf"/><Relationship Id="rId11" Type="http://schemas.openxmlformats.org/officeDocument/2006/relationships/oleObject" Target="file:///C:\Users\Shreya\Documents\First_Project_Work_2018\baby_names\Rajeev_download_process_files.pdf" TargetMode="External"/><Relationship Id="rId5" Type="http://schemas.openxmlformats.org/officeDocument/2006/relationships/oleObject" Target="../embeddings/oleObject2.bin"/><Relationship Id="rId15" Type="http://schemas.openxmlformats.org/officeDocument/2006/relationships/oleObject" Target="file:///C:\Users\Shreya\Documents\First_Project_Work_2018\baby_names\Rajeev_Singleton_Names.pdf" TargetMode="External"/><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file:///C:\Users\Shreya\Documents\First_Project_Work_2018\baby_names\Rajeev_baby_names_bystate.pdf" TargetMode="External"/><Relationship Id="rId14"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3752" y="867652"/>
            <a:ext cx="7247256" cy="1609344"/>
          </a:xfrm>
        </p:spPr>
        <p:txBody>
          <a:bodyPr/>
          <a:lstStyle/>
          <a:p>
            <a:r>
              <a:rPr lang="en-US" dirty="0"/>
              <a:t>Change over Time -</a:t>
            </a:r>
            <a:br>
              <a:rPr lang="en-US" dirty="0"/>
            </a:br>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722936"/>
            <a:ext cx="6013174" cy="1105866"/>
          </a:xfrm>
        </p:spPr>
        <p:txBody>
          <a:bodyPr>
            <a:normAutofit fontScale="90000"/>
          </a:bodyPr>
          <a:lstStyle/>
          <a:p>
            <a:r>
              <a:rPr lang="en-US" dirty="0"/>
              <a:t>Cultural Influence -</a:t>
            </a:r>
            <a:br>
              <a:rPr lang="en-US" dirty="0"/>
            </a:br>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0547D29-B2A2-BD4B-9275-4AFD4C002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6995"/>
            <a:ext cx="12192000" cy="4915472"/>
          </a:xfrm>
        </p:spPr>
      </p:pic>
      <p:sp>
        <p:nvSpPr>
          <p:cNvPr id="2" name="Title 1">
            <a:extLst>
              <a:ext uri="{FF2B5EF4-FFF2-40B4-BE49-F238E27FC236}">
                <a16:creationId xmlns:a16="http://schemas.microsoft.com/office/drawing/2014/main" id="{11DA1A5F-686E-CA4C-AE63-B6AFDB0768CE}"/>
              </a:ext>
            </a:extLst>
          </p:cNvPr>
          <p:cNvSpPr>
            <a:spLocks noGrp="1"/>
          </p:cNvSpPr>
          <p:nvPr>
            <p:ph type="title"/>
          </p:nvPr>
        </p:nvSpPr>
        <p:spPr>
          <a:xfrm>
            <a:off x="1252728" y="-359518"/>
            <a:ext cx="10058400" cy="1609344"/>
          </a:xfrm>
        </p:spPr>
        <p:txBody>
          <a:bodyPr/>
          <a:lstStyle/>
          <a:p>
            <a:pPr algn="ctr"/>
            <a:r>
              <a:rPr lang="en-US" dirty="0"/>
              <a:t>Jackie and Cultural Influence</a:t>
            </a:r>
          </a:p>
        </p:txBody>
      </p:sp>
      <p:pic>
        <p:nvPicPr>
          <p:cNvPr id="11" name="Picture 10">
            <a:extLst>
              <a:ext uri="{FF2B5EF4-FFF2-40B4-BE49-F238E27FC236}">
                <a16:creationId xmlns:a16="http://schemas.microsoft.com/office/drawing/2014/main" id="{2DD3149A-A165-F941-80D7-15A5A59B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392" y="3384237"/>
            <a:ext cx="1621443" cy="1297154"/>
          </a:xfrm>
          <a:prstGeom prst="rect">
            <a:avLst/>
          </a:prstGeom>
        </p:spPr>
      </p:pic>
      <p:pic>
        <p:nvPicPr>
          <p:cNvPr id="17" name="Picture 16">
            <a:extLst>
              <a:ext uri="{FF2B5EF4-FFF2-40B4-BE49-F238E27FC236}">
                <a16:creationId xmlns:a16="http://schemas.microsoft.com/office/drawing/2014/main" id="{8B801263-6583-6748-92EB-D0809958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689" y="1006995"/>
            <a:ext cx="1704249" cy="1136166"/>
          </a:xfrm>
          <a:prstGeom prst="rect">
            <a:avLst/>
          </a:prstGeom>
        </p:spPr>
      </p:pic>
      <p:pic>
        <p:nvPicPr>
          <p:cNvPr id="19" name="Picture 18">
            <a:extLst>
              <a:ext uri="{FF2B5EF4-FFF2-40B4-BE49-F238E27FC236}">
                <a16:creationId xmlns:a16="http://schemas.microsoft.com/office/drawing/2014/main" id="{5020E456-03FD-B349-8AC4-1EDD4F06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284" y="1006995"/>
            <a:ext cx="1705902" cy="1420321"/>
          </a:xfrm>
          <a:prstGeom prst="rect">
            <a:avLst/>
          </a:prstGeom>
        </p:spPr>
      </p:pic>
      <p:sp>
        <p:nvSpPr>
          <p:cNvPr id="20" name="TextBox 19">
            <a:extLst>
              <a:ext uri="{FF2B5EF4-FFF2-40B4-BE49-F238E27FC236}">
                <a16:creationId xmlns:a16="http://schemas.microsoft.com/office/drawing/2014/main" id="{87E1BEE6-E5CA-2542-90AE-7FF28E5AA17B}"/>
              </a:ext>
            </a:extLst>
          </p:cNvPr>
          <p:cNvSpPr txBox="1"/>
          <p:nvPr/>
        </p:nvSpPr>
        <p:spPr>
          <a:xfrm>
            <a:off x="3299689" y="6055471"/>
            <a:ext cx="7291182" cy="923330"/>
          </a:xfrm>
          <a:prstGeom prst="rect">
            <a:avLst/>
          </a:prstGeom>
          <a:noFill/>
        </p:spPr>
        <p:txBody>
          <a:bodyPr wrap="square" rtlCol="0">
            <a:spAutoFit/>
          </a:bodyPr>
          <a:lstStyle/>
          <a:p>
            <a:r>
              <a:rPr lang="en-US" dirty="0"/>
              <a:t>- Possible increases related to celebrities</a:t>
            </a:r>
          </a:p>
          <a:p>
            <a:r>
              <a:rPr lang="en-US" dirty="0"/>
              <a:t>- Relationship between male and female naming patterns</a:t>
            </a:r>
          </a:p>
          <a:p>
            <a:endParaRPr lang="en-US" dirty="0"/>
          </a:p>
        </p:txBody>
      </p:sp>
    </p:spTree>
    <p:extLst>
      <p:ext uri="{BB962C8B-B14F-4D97-AF65-F5344CB8AC3E}">
        <p14:creationId xmlns:p14="http://schemas.microsoft.com/office/powerpoint/2010/main" val="56983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0050A8-E724-DC4F-B317-5CCDA739C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560"/>
            <a:ext cx="8636209" cy="3471698"/>
          </a:xfrm>
          <a:prstGeom prst="rect">
            <a:avLst/>
          </a:prstGeom>
        </p:spPr>
      </p:pic>
      <p:pic>
        <p:nvPicPr>
          <p:cNvPr id="16" name="Content Placeholder 15">
            <a:extLst>
              <a:ext uri="{FF2B5EF4-FFF2-40B4-BE49-F238E27FC236}">
                <a16:creationId xmlns:a16="http://schemas.microsoft.com/office/drawing/2014/main" id="{3DF14DEF-71A8-BD4F-B122-D9E22550AC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1220" y="-1"/>
            <a:ext cx="8636209" cy="3391547"/>
          </a:xfrm>
        </p:spPr>
      </p:pic>
      <p:pic>
        <p:nvPicPr>
          <p:cNvPr id="12" name="Picture 11">
            <a:extLst>
              <a:ext uri="{FF2B5EF4-FFF2-40B4-BE49-F238E27FC236}">
                <a16:creationId xmlns:a16="http://schemas.microsoft.com/office/drawing/2014/main" id="{42348417-F1AE-C449-8D7D-94DBD7FB7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6" y="671657"/>
            <a:ext cx="2484606" cy="1863454"/>
          </a:xfrm>
          <a:prstGeom prst="rect">
            <a:avLst/>
          </a:prstGeom>
        </p:spPr>
      </p:pic>
      <p:sp>
        <p:nvSpPr>
          <p:cNvPr id="8" name="Rectangle 7">
            <a:extLst>
              <a:ext uri="{FF2B5EF4-FFF2-40B4-BE49-F238E27FC236}">
                <a16:creationId xmlns:a16="http://schemas.microsoft.com/office/drawing/2014/main" id="{11BAB496-40BD-684F-8AB1-444FD7DF776B}"/>
              </a:ext>
            </a:extLst>
          </p:cNvPr>
          <p:cNvSpPr/>
          <p:nvPr/>
        </p:nvSpPr>
        <p:spPr>
          <a:xfrm>
            <a:off x="904634" y="2549125"/>
            <a:ext cx="1851789" cy="369332"/>
          </a:xfrm>
          <a:prstGeom prst="rect">
            <a:avLst/>
          </a:prstGeom>
        </p:spPr>
        <p:txBody>
          <a:bodyPr wrap="none">
            <a:spAutoFit/>
          </a:bodyPr>
          <a:lstStyle/>
          <a:p>
            <a:r>
              <a:rPr lang="en-US" dirty="0">
                <a:solidFill>
                  <a:srgbClr val="545454"/>
                </a:solidFill>
              </a:rPr>
              <a:t>Jaime Sommers</a:t>
            </a:r>
            <a:endParaRPr lang="en-US" dirty="0"/>
          </a:p>
        </p:txBody>
      </p:sp>
      <p:pic>
        <p:nvPicPr>
          <p:cNvPr id="22" name="Picture 21">
            <a:extLst>
              <a:ext uri="{FF2B5EF4-FFF2-40B4-BE49-F238E27FC236}">
                <a16:creationId xmlns:a16="http://schemas.microsoft.com/office/drawing/2014/main" id="{C2343D39-8483-504D-ADCF-DFDB2FEA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34" y="3642189"/>
            <a:ext cx="1742796" cy="1303308"/>
          </a:xfrm>
          <a:prstGeom prst="rect">
            <a:avLst/>
          </a:prstGeom>
        </p:spPr>
      </p:pic>
      <p:pic>
        <p:nvPicPr>
          <p:cNvPr id="24" name="Picture 23">
            <a:extLst>
              <a:ext uri="{FF2B5EF4-FFF2-40B4-BE49-F238E27FC236}">
                <a16:creationId xmlns:a16="http://schemas.microsoft.com/office/drawing/2014/main" id="{80F799B6-AFFC-9B4A-AB29-0C708D64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27" y="3642189"/>
            <a:ext cx="2532753" cy="1826288"/>
          </a:xfrm>
          <a:prstGeom prst="rect">
            <a:avLst/>
          </a:prstGeom>
        </p:spPr>
      </p:pic>
      <p:sp>
        <p:nvSpPr>
          <p:cNvPr id="2" name="Title 1">
            <a:extLst>
              <a:ext uri="{FF2B5EF4-FFF2-40B4-BE49-F238E27FC236}">
                <a16:creationId xmlns:a16="http://schemas.microsoft.com/office/drawing/2014/main" id="{E2A671CD-FCCB-F143-AB15-CC076EEC434D}"/>
              </a:ext>
            </a:extLst>
          </p:cNvPr>
          <p:cNvSpPr>
            <a:spLocks noGrp="1"/>
          </p:cNvSpPr>
          <p:nvPr>
            <p:ph type="title"/>
          </p:nvPr>
        </p:nvSpPr>
        <p:spPr>
          <a:xfrm>
            <a:off x="0" y="-375292"/>
            <a:ext cx="10058400" cy="1609344"/>
          </a:xfrm>
        </p:spPr>
        <p:txBody>
          <a:bodyPr/>
          <a:lstStyle/>
          <a:p>
            <a:r>
              <a:rPr lang="en-US" dirty="0"/>
              <a:t>TV Influences</a:t>
            </a:r>
          </a:p>
        </p:txBody>
      </p:sp>
      <p:sp>
        <p:nvSpPr>
          <p:cNvPr id="27" name="Rectangle 26">
            <a:extLst>
              <a:ext uri="{FF2B5EF4-FFF2-40B4-BE49-F238E27FC236}">
                <a16:creationId xmlns:a16="http://schemas.microsoft.com/office/drawing/2014/main" id="{8BB1D1D1-31A2-8B43-93A4-424739D2582F}"/>
              </a:ext>
            </a:extLst>
          </p:cNvPr>
          <p:cNvSpPr/>
          <p:nvPr/>
        </p:nvSpPr>
        <p:spPr>
          <a:xfrm>
            <a:off x="9457187" y="5468477"/>
            <a:ext cx="1879232" cy="369332"/>
          </a:xfrm>
          <a:prstGeom prst="rect">
            <a:avLst/>
          </a:prstGeom>
        </p:spPr>
        <p:txBody>
          <a:bodyPr wrap="none">
            <a:spAutoFit/>
          </a:bodyPr>
          <a:lstStyle/>
          <a:p>
            <a:r>
              <a:rPr lang="en-US" dirty="0">
                <a:solidFill>
                  <a:srgbClr val="222222"/>
                </a:solidFill>
              </a:rPr>
              <a:t>Robbie Douglas</a:t>
            </a:r>
            <a:endParaRPr lang="en-US" dirty="0"/>
          </a:p>
        </p:txBody>
      </p:sp>
    </p:spTree>
    <p:extLst>
      <p:ext uri="{BB962C8B-B14F-4D97-AF65-F5344CB8AC3E}">
        <p14:creationId xmlns:p14="http://schemas.microsoft.com/office/powerpoint/2010/main" val="3951026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729457"/>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87D0-4712-2142-98D8-9D6BA55D0ACB}"/>
              </a:ext>
            </a:extLst>
          </p:cNvPr>
          <p:cNvSpPr>
            <a:spLocks noGrp="1"/>
          </p:cNvSpPr>
          <p:nvPr>
            <p:ph type="title"/>
          </p:nvPr>
        </p:nvSpPr>
        <p:spPr>
          <a:xfrm>
            <a:off x="6284422" y="331413"/>
            <a:ext cx="10058400" cy="1609344"/>
          </a:xfrm>
        </p:spPr>
        <p:txBody>
          <a:bodyPr>
            <a:normAutofit/>
          </a:bodyPr>
          <a:lstStyle/>
          <a:p>
            <a:r>
              <a:rPr lang="en-US" sz="6000" dirty="0"/>
              <a:t>Choosing the names</a:t>
            </a:r>
          </a:p>
        </p:txBody>
      </p:sp>
      <p:pic>
        <p:nvPicPr>
          <p:cNvPr id="25" name="Picture 24">
            <a:extLst>
              <a:ext uri="{FF2B5EF4-FFF2-40B4-BE49-F238E27FC236}">
                <a16:creationId xmlns:a16="http://schemas.microsoft.com/office/drawing/2014/main" id="{D5F14D28-6B3F-234B-8561-4E62FBC5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578" y="2025546"/>
            <a:ext cx="6284422" cy="2818969"/>
          </a:xfrm>
          <a:prstGeom prst="rect">
            <a:avLst/>
          </a:prstGeom>
        </p:spPr>
      </p:pic>
      <p:pic>
        <p:nvPicPr>
          <p:cNvPr id="21" name="Content Placeholder 20">
            <a:extLst>
              <a:ext uri="{FF2B5EF4-FFF2-40B4-BE49-F238E27FC236}">
                <a16:creationId xmlns:a16="http://schemas.microsoft.com/office/drawing/2014/main" id="{4A4EEC2F-3697-9F4F-AFEA-1EB0E0F58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97229"/>
            <a:ext cx="6284422" cy="2627902"/>
          </a:xfrm>
        </p:spPr>
      </p:pic>
      <p:pic>
        <p:nvPicPr>
          <p:cNvPr id="23" name="Picture 22">
            <a:extLst>
              <a:ext uri="{FF2B5EF4-FFF2-40B4-BE49-F238E27FC236}">
                <a16:creationId xmlns:a16="http://schemas.microsoft.com/office/drawing/2014/main" id="{3D96B8EA-988E-CB41-8F65-D28B843A4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3542"/>
            <a:ext cx="6284422" cy="2647931"/>
          </a:xfrm>
          <a:prstGeom prst="rect">
            <a:avLst/>
          </a:prstGeom>
        </p:spPr>
      </p:pic>
      <p:sp>
        <p:nvSpPr>
          <p:cNvPr id="26" name="Rectangle 25">
            <a:extLst>
              <a:ext uri="{FF2B5EF4-FFF2-40B4-BE49-F238E27FC236}">
                <a16:creationId xmlns:a16="http://schemas.microsoft.com/office/drawing/2014/main" id="{EFAEF317-039A-2048-991E-177C5FCC1356}"/>
              </a:ext>
            </a:extLst>
          </p:cNvPr>
          <p:cNvSpPr/>
          <p:nvPr/>
        </p:nvSpPr>
        <p:spPr>
          <a:xfrm>
            <a:off x="986973" y="5925131"/>
            <a:ext cx="4310475" cy="646331"/>
          </a:xfrm>
          <a:prstGeom prst="rect">
            <a:avLst/>
          </a:prstGeom>
        </p:spPr>
        <p:txBody>
          <a:bodyPr wrap="none">
            <a:spAutoFit/>
          </a:bodyPr>
          <a:lstStyle/>
          <a:p>
            <a:r>
              <a:rPr lang="en-US" sz="3600" dirty="0">
                <a:latin typeface="+mj-lt"/>
              </a:rPr>
              <a:t>Spotting Spikes in the Data</a:t>
            </a:r>
          </a:p>
        </p:txBody>
      </p:sp>
      <p:sp>
        <p:nvSpPr>
          <p:cNvPr id="27" name="Rectangle 26">
            <a:extLst>
              <a:ext uri="{FF2B5EF4-FFF2-40B4-BE49-F238E27FC236}">
                <a16:creationId xmlns:a16="http://schemas.microsoft.com/office/drawing/2014/main" id="{52114866-24A8-AC43-A33D-FA19464B6528}"/>
              </a:ext>
            </a:extLst>
          </p:cNvPr>
          <p:cNvSpPr/>
          <p:nvPr/>
        </p:nvSpPr>
        <p:spPr>
          <a:xfrm>
            <a:off x="7489174" y="4738491"/>
            <a:ext cx="3498073" cy="646331"/>
          </a:xfrm>
          <a:prstGeom prst="rect">
            <a:avLst/>
          </a:prstGeom>
        </p:spPr>
        <p:txBody>
          <a:bodyPr wrap="none">
            <a:spAutoFit/>
          </a:bodyPr>
          <a:lstStyle/>
          <a:p>
            <a:r>
              <a:rPr lang="en-US" sz="3600" dirty="0">
                <a:latin typeface="+mj-lt"/>
              </a:rPr>
              <a:t>Gender Neutral Names</a:t>
            </a:r>
          </a:p>
        </p:txBody>
      </p:sp>
    </p:spTree>
    <p:extLst>
      <p:ext uri="{BB962C8B-B14F-4D97-AF65-F5344CB8AC3E}">
        <p14:creationId xmlns:p14="http://schemas.microsoft.com/office/powerpoint/2010/main" val="2175904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476-2D51-204E-B44D-CD21955F8E85}"/>
              </a:ext>
            </a:extLst>
          </p:cNvPr>
          <p:cNvSpPr>
            <a:spLocks noGrp="1"/>
          </p:cNvSpPr>
          <p:nvPr>
            <p:ph type="title"/>
          </p:nvPr>
        </p:nvSpPr>
        <p:spPr>
          <a:xfrm>
            <a:off x="0" y="1466323"/>
            <a:ext cx="3441469" cy="1609344"/>
          </a:xfrm>
        </p:spPr>
        <p:txBody>
          <a:bodyPr>
            <a:normAutofit fontScale="90000"/>
          </a:bodyPr>
          <a:lstStyle/>
          <a:p>
            <a:r>
              <a:rPr lang="en-US" dirty="0"/>
              <a:t>Names and Gender Distribution</a:t>
            </a:r>
          </a:p>
        </p:txBody>
      </p:sp>
      <p:pic>
        <p:nvPicPr>
          <p:cNvPr id="11" name="Content Placeholder 10">
            <a:extLst>
              <a:ext uri="{FF2B5EF4-FFF2-40B4-BE49-F238E27FC236}">
                <a16:creationId xmlns:a16="http://schemas.microsoft.com/office/drawing/2014/main" id="{B264A907-1C4B-414B-87A5-EE21C3F04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57" y="0"/>
            <a:ext cx="9179743" cy="3856846"/>
          </a:xfrm>
        </p:spPr>
      </p:pic>
      <p:pic>
        <p:nvPicPr>
          <p:cNvPr id="14" name="Picture 13">
            <a:extLst>
              <a:ext uri="{FF2B5EF4-FFF2-40B4-BE49-F238E27FC236}">
                <a16:creationId xmlns:a16="http://schemas.microsoft.com/office/drawing/2014/main" id="{BB602C26-12A3-D84C-8E96-C01F39E5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3" y="3903832"/>
            <a:ext cx="7065817" cy="2954168"/>
          </a:xfrm>
          <a:prstGeom prst="rect">
            <a:avLst/>
          </a:prstGeom>
        </p:spPr>
      </p:pic>
      <p:sp>
        <p:nvSpPr>
          <p:cNvPr id="15" name="Rectangle 14">
            <a:extLst>
              <a:ext uri="{FF2B5EF4-FFF2-40B4-BE49-F238E27FC236}">
                <a16:creationId xmlns:a16="http://schemas.microsoft.com/office/drawing/2014/main" id="{1B68C5A6-9115-944E-8577-2F16E0121D9B}"/>
              </a:ext>
            </a:extLst>
          </p:cNvPr>
          <p:cNvSpPr/>
          <p:nvPr/>
        </p:nvSpPr>
        <p:spPr>
          <a:xfrm>
            <a:off x="1044911" y="4169007"/>
            <a:ext cx="6096000" cy="2308324"/>
          </a:xfrm>
          <a:prstGeom prst="rect">
            <a:avLst/>
          </a:prstGeom>
        </p:spPr>
        <p:txBody>
          <a:bodyPr>
            <a:spAutoFit/>
          </a:bodyPr>
          <a:lstStyle/>
          <a:p>
            <a:pPr marL="285750" indent="-285750">
              <a:buFont typeface="Arial" panose="020B0604020202020204" pitchFamily="34" charset="0"/>
              <a:buChar char="•"/>
            </a:pPr>
            <a:r>
              <a:rPr lang="en-US" dirty="0"/>
              <a:t>Similar Counts</a:t>
            </a:r>
          </a:p>
          <a:p>
            <a:pPr marL="742950" lvl="1" indent="-285750">
              <a:buFont typeface="Arial" panose="020B0604020202020204" pitchFamily="34" charset="0"/>
              <a:buChar char="•"/>
            </a:pPr>
            <a:r>
              <a:rPr lang="en-US" dirty="0"/>
              <a:t>Riley 51.74% Male</a:t>
            </a:r>
          </a:p>
          <a:p>
            <a:pPr marL="742950" lvl="1" indent="-285750">
              <a:buFont typeface="Arial" panose="020B0604020202020204" pitchFamily="34" charset="0"/>
              <a:buChar char="•"/>
            </a:pPr>
            <a:r>
              <a:rPr lang="en-US" dirty="0"/>
              <a:t>Kerry 50.49% Male</a:t>
            </a:r>
          </a:p>
          <a:p>
            <a:endParaRPr lang="en-US" dirty="0"/>
          </a:p>
          <a:p>
            <a:pPr marL="285750" indent="-285750">
              <a:buFont typeface="Arial" panose="020B0604020202020204" pitchFamily="34" charset="0"/>
              <a:buChar char="•"/>
            </a:pPr>
            <a:r>
              <a:rPr lang="en-US" dirty="0"/>
              <a:t>Similar distribution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obvious cultural influences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53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564144"/>
            <a:ext cx="4576666" cy="1762539"/>
          </a:xfrm>
        </p:spPr>
        <p:txBody>
          <a:bodyPr>
            <a:normAutofit fontScale="90000"/>
          </a:bodyPr>
          <a:lstStyle/>
          <a:p>
            <a:r>
              <a:rPr lang="en-US" dirty="0"/>
              <a:t>Sports influence -</a:t>
            </a:r>
            <a:br>
              <a:rPr lang="en-US" dirty="0"/>
            </a:br>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301" y="325605"/>
            <a:ext cx="2924899"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082B-C3D9-7F43-A6D3-53CD65578EE5}"/>
              </a:ext>
            </a:extLst>
          </p:cNvPr>
          <p:cNvSpPr>
            <a:spLocks noGrp="1"/>
          </p:cNvSpPr>
          <p:nvPr>
            <p:ph type="title"/>
          </p:nvPr>
        </p:nvSpPr>
        <p:spPr>
          <a:xfrm>
            <a:off x="6988510" y="-382386"/>
            <a:ext cx="3020014" cy="1609344"/>
          </a:xfrm>
        </p:spPr>
        <p:txBody>
          <a:bodyPr/>
          <a:lstStyle/>
          <a:p>
            <a:r>
              <a:rPr lang="en-US" dirty="0"/>
              <a:t>Jalen Rose</a:t>
            </a:r>
          </a:p>
        </p:txBody>
      </p:sp>
      <p:sp>
        <p:nvSpPr>
          <p:cNvPr id="3" name="Content Placeholder 2">
            <a:extLst>
              <a:ext uri="{FF2B5EF4-FFF2-40B4-BE49-F238E27FC236}">
                <a16:creationId xmlns:a16="http://schemas.microsoft.com/office/drawing/2014/main" id="{5333BF3A-6180-A940-9E4E-0C6B237E2FF8}"/>
              </a:ext>
            </a:extLst>
          </p:cNvPr>
          <p:cNvSpPr>
            <a:spLocks noGrp="1"/>
          </p:cNvSpPr>
          <p:nvPr>
            <p:ph idx="1"/>
          </p:nvPr>
        </p:nvSpPr>
        <p:spPr>
          <a:xfrm>
            <a:off x="172071" y="159604"/>
            <a:ext cx="3685032" cy="1602694"/>
          </a:xfrm>
        </p:spPr>
        <p:txBody>
          <a:bodyPr>
            <a:normAutofit/>
          </a:bodyPr>
          <a:lstStyle/>
          <a:p>
            <a:pPr marL="0" indent="0">
              <a:buNone/>
            </a:pPr>
            <a:r>
              <a:rPr lang="en-US" dirty="0"/>
              <a:t>”My biological father’s name is James, my uncle’s name is Lenard, J-A-L-E-N, that’s where the name comes from.” – Jalen Rose</a:t>
            </a:r>
          </a:p>
        </p:txBody>
      </p:sp>
      <p:pic>
        <p:nvPicPr>
          <p:cNvPr id="5" name="Picture 4">
            <a:extLst>
              <a:ext uri="{FF2B5EF4-FFF2-40B4-BE49-F238E27FC236}">
                <a16:creationId xmlns:a16="http://schemas.microsoft.com/office/drawing/2014/main" id="{2F44E632-70A3-8745-9C68-B688ADC4D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6" y="1609344"/>
            <a:ext cx="3103143" cy="5171905"/>
          </a:xfrm>
          <a:prstGeom prst="rect">
            <a:avLst/>
          </a:prstGeom>
        </p:spPr>
      </p:pic>
      <p:pic>
        <p:nvPicPr>
          <p:cNvPr id="15" name="Picture 14">
            <a:extLst>
              <a:ext uri="{FF2B5EF4-FFF2-40B4-BE49-F238E27FC236}">
                <a16:creationId xmlns:a16="http://schemas.microsoft.com/office/drawing/2014/main" id="{B3DD0D3E-8459-C94A-B198-1BC7E07F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2" y="812552"/>
            <a:ext cx="7414619" cy="2976942"/>
          </a:xfrm>
          <a:prstGeom prst="rect">
            <a:avLst/>
          </a:prstGeom>
        </p:spPr>
      </p:pic>
      <p:sp>
        <p:nvSpPr>
          <p:cNvPr id="17" name="TextBox 16">
            <a:extLst>
              <a:ext uri="{FF2B5EF4-FFF2-40B4-BE49-F238E27FC236}">
                <a16:creationId xmlns:a16="http://schemas.microsoft.com/office/drawing/2014/main" id="{B421ED6F-7F61-9B45-8C12-3E921761C86D}"/>
              </a:ext>
            </a:extLst>
          </p:cNvPr>
          <p:cNvSpPr txBox="1"/>
          <p:nvPr/>
        </p:nvSpPr>
        <p:spPr>
          <a:xfrm rot="16200000">
            <a:off x="3884412" y="2116357"/>
            <a:ext cx="1064715" cy="369332"/>
          </a:xfrm>
          <a:prstGeom prst="rect">
            <a:avLst/>
          </a:prstGeom>
          <a:noFill/>
        </p:spPr>
        <p:txBody>
          <a:bodyPr wrap="none" rtlCol="0">
            <a:spAutoFit/>
          </a:bodyPr>
          <a:lstStyle/>
          <a:p>
            <a:r>
              <a:rPr lang="en-US" dirty="0"/>
              <a:t>National</a:t>
            </a:r>
          </a:p>
        </p:txBody>
      </p:sp>
      <p:sp>
        <p:nvSpPr>
          <p:cNvPr id="18" name="Rectangle 17">
            <a:extLst>
              <a:ext uri="{FF2B5EF4-FFF2-40B4-BE49-F238E27FC236}">
                <a16:creationId xmlns:a16="http://schemas.microsoft.com/office/drawing/2014/main" id="{40A5E162-09C9-9843-96E4-23BD8D1289E7}"/>
              </a:ext>
            </a:extLst>
          </p:cNvPr>
          <p:cNvSpPr/>
          <p:nvPr/>
        </p:nvSpPr>
        <p:spPr>
          <a:xfrm rot="16200000">
            <a:off x="3416463" y="5010936"/>
            <a:ext cx="2000612" cy="369332"/>
          </a:xfrm>
          <a:prstGeom prst="rect">
            <a:avLst/>
          </a:prstGeom>
        </p:spPr>
        <p:txBody>
          <a:bodyPr wrap="none">
            <a:spAutoFit/>
          </a:bodyPr>
          <a:lstStyle/>
          <a:p>
            <a:r>
              <a:rPr lang="en-US" dirty="0"/>
              <a:t>State of Michigan</a:t>
            </a:r>
          </a:p>
        </p:txBody>
      </p:sp>
      <p:pic>
        <p:nvPicPr>
          <p:cNvPr id="20" name="Picture 19">
            <a:extLst>
              <a:ext uri="{FF2B5EF4-FFF2-40B4-BE49-F238E27FC236}">
                <a16:creationId xmlns:a16="http://schemas.microsoft.com/office/drawing/2014/main" id="{3C444DD4-9D33-FC4A-BB08-D3D9F269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35" y="3866746"/>
            <a:ext cx="7385516" cy="2966413"/>
          </a:xfrm>
          <a:prstGeom prst="rect">
            <a:avLst/>
          </a:prstGeom>
        </p:spPr>
      </p:pic>
    </p:spTree>
    <p:extLst>
      <p:ext uri="{BB962C8B-B14F-4D97-AF65-F5344CB8AC3E}">
        <p14:creationId xmlns:p14="http://schemas.microsoft.com/office/powerpoint/2010/main" val="52534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EF7D2-72BF-0E42-ACAD-DE3CEAE5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992" y="1034730"/>
            <a:ext cx="5849649" cy="3815566"/>
          </a:xfrm>
          <a:prstGeom prst="rect">
            <a:avLst/>
          </a:prstGeom>
        </p:spPr>
      </p:pic>
      <p:sp>
        <p:nvSpPr>
          <p:cNvPr id="2" name="Title 1">
            <a:extLst>
              <a:ext uri="{FF2B5EF4-FFF2-40B4-BE49-F238E27FC236}">
                <a16:creationId xmlns:a16="http://schemas.microsoft.com/office/drawing/2014/main" id="{1C16DC9E-63BE-1642-B50F-65B6DFCE1E63}"/>
              </a:ext>
            </a:extLst>
          </p:cNvPr>
          <p:cNvSpPr>
            <a:spLocks noGrp="1"/>
          </p:cNvSpPr>
          <p:nvPr>
            <p:ph type="title"/>
          </p:nvPr>
        </p:nvSpPr>
        <p:spPr>
          <a:xfrm>
            <a:off x="159025" y="-185530"/>
            <a:ext cx="11987615" cy="1609344"/>
          </a:xfrm>
        </p:spPr>
        <p:txBody>
          <a:bodyPr/>
          <a:lstStyle/>
          <a:p>
            <a:r>
              <a:rPr lang="en-US" dirty="0"/>
              <a:t>If we had two more weeks/Months/years…</a:t>
            </a:r>
          </a:p>
        </p:txBody>
      </p:sp>
      <p:sp>
        <p:nvSpPr>
          <p:cNvPr id="3" name="Content Placeholder 2">
            <a:extLst>
              <a:ext uri="{FF2B5EF4-FFF2-40B4-BE49-F238E27FC236}">
                <a16:creationId xmlns:a16="http://schemas.microsoft.com/office/drawing/2014/main" id="{B504ADE2-07A8-8848-8AC4-8E02C5E50FDB}"/>
              </a:ext>
            </a:extLst>
          </p:cNvPr>
          <p:cNvSpPr>
            <a:spLocks noGrp="1"/>
          </p:cNvSpPr>
          <p:nvPr>
            <p:ph idx="1"/>
          </p:nvPr>
        </p:nvSpPr>
        <p:spPr>
          <a:xfrm>
            <a:off x="274718" y="1299773"/>
            <a:ext cx="10058400" cy="5366070"/>
          </a:xfrm>
        </p:spPr>
        <p:txBody>
          <a:bodyPr>
            <a:noAutofit/>
          </a:bodyPr>
          <a:lstStyle/>
          <a:p>
            <a:r>
              <a:rPr lang="en-US" sz="1800" dirty="0"/>
              <a:t>We would look at ethnicity and how it relates to name:</a:t>
            </a:r>
          </a:p>
          <a:p>
            <a:pPr lvl="1"/>
            <a:r>
              <a:rPr lang="en-US" dirty="0"/>
              <a:t>Need dataset relating names to ethnicity</a:t>
            </a:r>
          </a:p>
          <a:p>
            <a:pPr lvl="1"/>
            <a:r>
              <a:rPr lang="en-US" dirty="0"/>
              <a:t>Possibly need last names</a:t>
            </a:r>
          </a:p>
          <a:p>
            <a:pPr lvl="1"/>
            <a:r>
              <a:rPr lang="en-US" dirty="0"/>
              <a:t>Have this data at the state level</a:t>
            </a:r>
          </a:p>
          <a:p>
            <a:pPr lvl="1"/>
            <a:r>
              <a:rPr lang="en-US" dirty="0"/>
              <a:t>Track names (first and last over time and space)</a:t>
            </a:r>
          </a:p>
          <a:p>
            <a:pPr lvl="1"/>
            <a:endParaRPr lang="en-US" dirty="0"/>
          </a:p>
          <a:p>
            <a:r>
              <a:rPr lang="en-US" sz="1800" dirty="0"/>
              <a:t>Solve the challenges of working with state data:</a:t>
            </a:r>
          </a:p>
          <a:p>
            <a:pPr lvl="1"/>
            <a:r>
              <a:rPr lang="en-US" dirty="0"/>
              <a:t>Plot the movement of first names over states through time</a:t>
            </a:r>
          </a:p>
          <a:p>
            <a:pPr lvl="1"/>
            <a:r>
              <a:rPr lang="en-US" dirty="0"/>
              <a:t>Perform regional analysis</a:t>
            </a:r>
          </a:p>
          <a:p>
            <a:pPr lvl="1"/>
            <a:endParaRPr lang="en-US" dirty="0"/>
          </a:p>
          <a:p>
            <a:r>
              <a:rPr lang="en-US" sz="1800" dirty="0"/>
              <a:t>Perform regression on name movement to predict future movement</a:t>
            </a:r>
          </a:p>
          <a:p>
            <a:pPr marL="0" indent="0">
              <a:buNone/>
            </a:pPr>
            <a:endParaRPr lang="en-US" sz="1800" dirty="0"/>
          </a:p>
          <a:p>
            <a:r>
              <a:rPr lang="en-US" sz="1800" dirty="0"/>
              <a:t>Update name data with the most recent years to find current trends</a:t>
            </a:r>
          </a:p>
          <a:p>
            <a:endParaRPr lang="en-US" sz="1800" dirty="0"/>
          </a:p>
        </p:txBody>
      </p:sp>
    </p:spTree>
    <p:extLst>
      <p:ext uri="{BB962C8B-B14F-4D97-AF65-F5344CB8AC3E}">
        <p14:creationId xmlns:p14="http://schemas.microsoft.com/office/powerpoint/2010/main" val="5912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a:xfrm>
            <a:off x="864234" y="550893"/>
            <a:ext cx="10058400" cy="1609344"/>
          </a:xfrm>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2658548655"/>
              </p:ext>
            </p:extLst>
          </p:nvPr>
        </p:nvGraphicFramePr>
        <p:xfrm>
          <a:off x="1269548" y="2412047"/>
          <a:ext cx="1741806" cy="1469648"/>
        </p:xfrm>
        <a:graphic>
          <a:graphicData uri="http://schemas.openxmlformats.org/presentationml/2006/ole">
            <mc:AlternateContent xmlns:mc="http://schemas.openxmlformats.org/markup-compatibility/2006">
              <mc:Choice xmlns:v="urn:schemas-microsoft-com:vml" Requires="v">
                <p:oleObj spid="_x0000_s1138"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1269548" y="2412047"/>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1254159351"/>
              </p:ext>
            </p:extLst>
          </p:nvPr>
        </p:nvGraphicFramePr>
        <p:xfrm>
          <a:off x="4103543" y="2444226"/>
          <a:ext cx="1741804" cy="1469648"/>
        </p:xfrm>
        <a:graphic>
          <a:graphicData uri="http://schemas.openxmlformats.org/presentationml/2006/ole">
            <mc:AlternateContent xmlns:mc="http://schemas.openxmlformats.org/markup-compatibility/2006">
              <mc:Choice xmlns:v="urn:schemas-microsoft-com:vml" Requires="v">
                <p:oleObj spid="_x0000_s1139"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4103543" y="2444226"/>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1066215310"/>
              </p:ext>
            </p:extLst>
          </p:nvPr>
        </p:nvGraphicFramePr>
        <p:xfrm>
          <a:off x="7439868" y="2467199"/>
          <a:ext cx="1741805" cy="1469648"/>
        </p:xfrm>
        <a:graphic>
          <a:graphicData uri="http://schemas.openxmlformats.org/presentationml/2006/ole">
            <mc:AlternateContent xmlns:mc="http://schemas.openxmlformats.org/markup-compatibility/2006">
              <mc:Choice xmlns:v="urn:schemas-microsoft-com:vml" Requires="v">
                <p:oleObj spid="_x0000_s1140"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7439868" y="2467199"/>
                        <a:ext cx="1741805" cy="146964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0BADF55-856E-4262-A36B-089FDD8464D9}"/>
              </a:ext>
            </a:extLst>
          </p:cNvPr>
          <p:cNvGraphicFramePr>
            <a:graphicFrameLocks noChangeAspect="1"/>
          </p:cNvGraphicFramePr>
          <p:nvPr>
            <p:extLst>
              <p:ext uri="{D42A27DB-BD31-4B8C-83A1-F6EECF244321}">
                <p14:modId xmlns:p14="http://schemas.microsoft.com/office/powerpoint/2010/main" val="386925165"/>
              </p:ext>
            </p:extLst>
          </p:nvPr>
        </p:nvGraphicFramePr>
        <p:xfrm>
          <a:off x="1250665" y="3881695"/>
          <a:ext cx="1428279" cy="1127626"/>
        </p:xfrm>
        <a:graphic>
          <a:graphicData uri="http://schemas.openxmlformats.org/presentationml/2006/ole">
            <mc:AlternateContent xmlns:mc="http://schemas.openxmlformats.org/markup-compatibility/2006">
              <mc:Choice xmlns:v="urn:schemas-microsoft-com:vml" Requires="v">
                <p:oleObj spid="_x0000_s1141" name="Acrobat Document" showAsIcon="1" r:id="rId9" imgW="914400" imgH="771480" progId="AcroExch.Document.DC">
                  <p:link updateAutomatic="1"/>
                </p:oleObj>
              </mc:Choice>
              <mc:Fallback>
                <p:oleObj name="Acrobat Document" showAsIcon="1" r:id="rId9" imgW="914400" imgH="771480" progId="AcroExch.Document.DC">
                  <p:link updateAutomatic="1"/>
                  <p:pic>
                    <p:nvPicPr>
                      <p:cNvPr id="0" name=""/>
                      <p:cNvPicPr/>
                      <p:nvPr/>
                    </p:nvPicPr>
                    <p:blipFill>
                      <a:blip r:embed="rId10"/>
                      <a:stretch>
                        <a:fillRect/>
                      </a:stretch>
                    </p:blipFill>
                    <p:spPr>
                      <a:xfrm>
                        <a:off x="1250665" y="3881695"/>
                        <a:ext cx="1428279" cy="112762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67B721C-A2FD-431F-BC60-8AF2D82ACCC8}"/>
              </a:ext>
            </a:extLst>
          </p:cNvPr>
          <p:cNvGraphicFramePr>
            <a:graphicFrameLocks noChangeAspect="1"/>
          </p:cNvGraphicFramePr>
          <p:nvPr>
            <p:extLst>
              <p:ext uri="{D42A27DB-BD31-4B8C-83A1-F6EECF244321}">
                <p14:modId xmlns:p14="http://schemas.microsoft.com/office/powerpoint/2010/main" val="3230198653"/>
              </p:ext>
            </p:extLst>
          </p:nvPr>
        </p:nvGraphicFramePr>
        <p:xfrm>
          <a:off x="2749019" y="3881695"/>
          <a:ext cx="1428279" cy="1127626"/>
        </p:xfrm>
        <a:graphic>
          <a:graphicData uri="http://schemas.openxmlformats.org/presentationml/2006/ole">
            <mc:AlternateContent xmlns:mc="http://schemas.openxmlformats.org/markup-compatibility/2006">
              <mc:Choice xmlns:v="urn:schemas-microsoft-com:vml" Requires="v">
                <p:oleObj spid="_x0000_s1142" name="Acrobat Document" showAsIcon="1" r:id="rId11" imgW="914400" imgH="771480" progId="AcroExch.Document.DC">
                  <p:link updateAutomatic="1"/>
                </p:oleObj>
              </mc:Choice>
              <mc:Fallback>
                <p:oleObj name="Acrobat Document" showAsIcon="1" r:id="rId11" imgW="914400" imgH="771480" progId="AcroExch.Document.DC">
                  <p:link updateAutomatic="1"/>
                  <p:pic>
                    <p:nvPicPr>
                      <p:cNvPr id="0" name=""/>
                      <p:cNvPicPr/>
                      <p:nvPr/>
                    </p:nvPicPr>
                    <p:blipFill>
                      <a:blip r:embed="rId12"/>
                      <a:stretch>
                        <a:fillRect/>
                      </a:stretch>
                    </p:blipFill>
                    <p:spPr>
                      <a:xfrm>
                        <a:off x="2749019" y="3881695"/>
                        <a:ext cx="1428279" cy="112762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A71D69C-49A3-48F6-B21D-C27EB5AF526F}"/>
              </a:ext>
            </a:extLst>
          </p:cNvPr>
          <p:cNvGraphicFramePr>
            <a:graphicFrameLocks noChangeAspect="1"/>
          </p:cNvGraphicFramePr>
          <p:nvPr>
            <p:extLst>
              <p:ext uri="{D42A27DB-BD31-4B8C-83A1-F6EECF244321}">
                <p14:modId xmlns:p14="http://schemas.microsoft.com/office/powerpoint/2010/main" val="4113150361"/>
              </p:ext>
            </p:extLst>
          </p:nvPr>
        </p:nvGraphicFramePr>
        <p:xfrm>
          <a:off x="4304702" y="3936847"/>
          <a:ext cx="1492558" cy="1083082"/>
        </p:xfrm>
        <a:graphic>
          <a:graphicData uri="http://schemas.openxmlformats.org/presentationml/2006/ole">
            <mc:AlternateContent xmlns:mc="http://schemas.openxmlformats.org/markup-compatibility/2006">
              <mc:Choice xmlns:v="urn:schemas-microsoft-com:vml" Requires="v">
                <p:oleObj spid="_x0000_s1143" name="Acrobat Document" showAsIcon="1" r:id="rId13" imgW="914400" imgH="771480" progId="AcroExch.Document.DC">
                  <p:link updateAutomatic="1"/>
                </p:oleObj>
              </mc:Choice>
              <mc:Fallback>
                <p:oleObj name="Acrobat Document" showAsIcon="1" r:id="rId13" imgW="914400" imgH="771480" progId="AcroExch.Document.DC">
                  <p:link updateAutomatic="1"/>
                  <p:pic>
                    <p:nvPicPr>
                      <p:cNvPr id="0" name=""/>
                      <p:cNvPicPr/>
                      <p:nvPr/>
                    </p:nvPicPr>
                    <p:blipFill>
                      <a:blip r:embed="rId14"/>
                      <a:stretch>
                        <a:fillRect/>
                      </a:stretch>
                    </p:blipFill>
                    <p:spPr>
                      <a:xfrm>
                        <a:off x="4304702" y="3936847"/>
                        <a:ext cx="1492558" cy="10830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6D763D6-320A-431C-BBCF-174032149819}"/>
              </a:ext>
            </a:extLst>
          </p:cNvPr>
          <p:cNvGraphicFramePr>
            <a:graphicFrameLocks noChangeAspect="1"/>
          </p:cNvGraphicFramePr>
          <p:nvPr>
            <p:extLst>
              <p:ext uri="{D42A27DB-BD31-4B8C-83A1-F6EECF244321}">
                <p14:modId xmlns:p14="http://schemas.microsoft.com/office/powerpoint/2010/main" val="2004355405"/>
              </p:ext>
            </p:extLst>
          </p:nvPr>
        </p:nvGraphicFramePr>
        <p:xfrm>
          <a:off x="5893434" y="3867272"/>
          <a:ext cx="1501144" cy="1127626"/>
        </p:xfrm>
        <a:graphic>
          <a:graphicData uri="http://schemas.openxmlformats.org/presentationml/2006/ole">
            <mc:AlternateContent xmlns:mc="http://schemas.openxmlformats.org/markup-compatibility/2006">
              <mc:Choice xmlns:v="urn:schemas-microsoft-com:vml" Requires="v">
                <p:oleObj spid="_x0000_s1144" name="Acrobat Document" showAsIcon="1" r:id="rId15" imgW="914400" imgH="771480" progId="AcroExch.Document.DC">
                  <p:link updateAutomatic="1"/>
                </p:oleObj>
              </mc:Choice>
              <mc:Fallback>
                <p:oleObj name="Acrobat Document" showAsIcon="1" r:id="rId15" imgW="914400" imgH="771480" progId="AcroExch.Document.DC">
                  <p:link updateAutomatic="1"/>
                  <p:pic>
                    <p:nvPicPr>
                      <p:cNvPr id="0" name=""/>
                      <p:cNvPicPr/>
                      <p:nvPr/>
                    </p:nvPicPr>
                    <p:blipFill>
                      <a:blip r:embed="rId16"/>
                      <a:stretch>
                        <a:fillRect/>
                      </a:stretch>
                    </p:blipFill>
                    <p:spPr>
                      <a:xfrm>
                        <a:off x="5893434" y="3867272"/>
                        <a:ext cx="1501144" cy="112762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2E7DA24-BC37-45B8-8186-977BFA29DC7D}"/>
              </a:ext>
            </a:extLst>
          </p:cNvPr>
          <p:cNvGraphicFramePr>
            <a:graphicFrameLocks noChangeAspect="1"/>
          </p:cNvGraphicFramePr>
          <p:nvPr>
            <p:extLst>
              <p:ext uri="{D42A27DB-BD31-4B8C-83A1-F6EECF244321}">
                <p14:modId xmlns:p14="http://schemas.microsoft.com/office/powerpoint/2010/main" val="2604000545"/>
              </p:ext>
            </p:extLst>
          </p:nvPr>
        </p:nvGraphicFramePr>
        <p:xfrm>
          <a:off x="7417223" y="3936847"/>
          <a:ext cx="1741805" cy="1072474"/>
        </p:xfrm>
        <a:graphic>
          <a:graphicData uri="http://schemas.openxmlformats.org/presentationml/2006/ole">
            <mc:AlternateContent xmlns:mc="http://schemas.openxmlformats.org/markup-compatibility/2006">
              <mc:Choice xmlns:v="urn:schemas-microsoft-com:vml" Requires="v">
                <p:oleObj spid="_x0000_s1145" name="Acrobat Document" showAsIcon="1" r:id="rId17" imgW="914400" imgH="771480" progId="AcroExch.Document.DC">
                  <p:link updateAutomatic="1"/>
                </p:oleObj>
              </mc:Choice>
              <mc:Fallback>
                <p:oleObj name="Acrobat Document" showAsIcon="1" r:id="rId17" imgW="914400" imgH="771480" progId="AcroExch.Document.DC">
                  <p:link updateAutomatic="1"/>
                  <p:pic>
                    <p:nvPicPr>
                      <p:cNvPr id="0" name=""/>
                      <p:cNvPicPr/>
                      <p:nvPr/>
                    </p:nvPicPr>
                    <p:blipFill>
                      <a:blip r:embed="rId18"/>
                      <a:stretch>
                        <a:fillRect/>
                      </a:stretch>
                    </p:blipFill>
                    <p:spPr>
                      <a:xfrm>
                        <a:off x="7417223" y="3936847"/>
                        <a:ext cx="1741805" cy="1072474"/>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136.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1511</TotalTime>
  <Words>1041</Words>
  <Application>Microsoft Office PowerPoint</Application>
  <PresentationFormat>Widescreen</PresentationFormat>
  <Paragraphs>143</Paragraphs>
  <Slides>29</Slides>
  <Notes>0</Notes>
  <HiddenSlides>0</HiddenSlides>
  <MMClips>1</MMClips>
  <ScaleCrop>false</ScaleCrop>
  <HeadingPairs>
    <vt:vector size="10" baseType="variant">
      <vt:variant>
        <vt:lpstr>Fonts Used</vt:lpstr>
      </vt:variant>
      <vt:variant>
        <vt:i4>5</vt:i4>
      </vt:variant>
      <vt:variant>
        <vt:lpstr>Theme</vt:lpstr>
      </vt:variant>
      <vt:variant>
        <vt:i4>1</vt:i4>
      </vt:variant>
      <vt:variant>
        <vt:lpstr>Links</vt:lpstr>
      </vt:variant>
      <vt:variant>
        <vt:i4>5</vt:i4>
      </vt:variant>
      <vt:variant>
        <vt:lpstr>Embedded OLE Servers</vt:lpstr>
      </vt:variant>
      <vt:variant>
        <vt:i4>1</vt:i4>
      </vt:variant>
      <vt:variant>
        <vt:lpstr>Slide Titles</vt:lpstr>
      </vt:variant>
      <vt:variant>
        <vt:i4>29</vt:i4>
      </vt:variant>
    </vt:vector>
  </HeadingPairs>
  <TitlesOfParts>
    <vt:vector size="41" baseType="lpstr">
      <vt:lpstr>Arial</vt:lpstr>
      <vt:lpstr>Calibri</vt:lpstr>
      <vt:lpstr>Rockwell</vt:lpstr>
      <vt:lpstr>Rockwell Condensed</vt:lpstr>
      <vt:lpstr>Wingdings</vt:lpstr>
      <vt:lpstr>Wood Type</vt:lpstr>
      <vt:lpstr>C:\Users\Shreya\Documents\First_Project_Work_2018\baby_names\Rajeev_baby_names_bystate.pdf</vt:lpstr>
      <vt:lpstr>C:\Users\Shreya\Documents\First_Project_Work_2018\baby_names\Rajeev_download_process_files.pdf</vt:lpstr>
      <vt:lpstr>C:\Users\Shreya\Documents\First_Project_Work_2018\baby_names\Rajeev_Simpsons_Characters_Analysis.pdf</vt:lpstr>
      <vt:lpstr>C:\Users\Shreya\Documents\First_Project_Work_2018\baby_names\Rajeev_Singleton_Names.pdf</vt:lpstr>
      <vt:lpstr>C:\Users\Shreya\Documents\First_Project_Work_2018\baby_names\Rajeev_Trendy_Names.pdf</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Mary vs. john</vt:lpstr>
      <vt:lpstr>Change over Time - Gail</vt:lpstr>
      <vt:lpstr>Cultural Influence - Charlotte</vt:lpstr>
      <vt:lpstr>Jackie and Cultural Influence</vt:lpstr>
      <vt:lpstr>TV Influences</vt:lpstr>
      <vt:lpstr>Phoebe</vt:lpstr>
      <vt:lpstr>Choosing the names</vt:lpstr>
      <vt:lpstr>Names and Gender Distribution</vt:lpstr>
      <vt:lpstr>Sports influence - Ronaldo</vt:lpstr>
      <vt:lpstr>Jalen Rose</vt:lpstr>
      <vt:lpstr>If we had two more weeks/Months/years…</vt:lpstr>
      <vt:lpstr>Appendix</vt:lpstr>
      <vt:lpstr>iPython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gpalves19@outlook.com</cp:lastModifiedBy>
  <cp:revision>51</cp:revision>
  <dcterms:created xsi:type="dcterms:W3CDTF">2018-02-07T01:50:57Z</dcterms:created>
  <dcterms:modified xsi:type="dcterms:W3CDTF">2018-02-10T14:31:35Z</dcterms:modified>
</cp:coreProperties>
</file>